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otham" charset="1" panose="00000000000000000000"/>
      <p:regular r:id="rId17"/>
    </p:embeddedFont>
    <p:embeddedFont>
      <p:font typeface="Gotham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Prices are transformed, the max price was 3500 - now after transformation is 0.</a:t>
            </a:r>
          </a:p>
          <a:p>
            <a:r>
              <a:rPr lang="en-US"/>
              <a:t/>
            </a:r>
          </a:p>
          <a:p>
            <a:r>
              <a:rPr lang="en-US"/>
              <a:t>Max price - current price = transformed price</a:t>
            </a:r>
          </a:p>
          <a:p>
            <a:r>
              <a:rPr lang="en-US"/>
              <a:t/>
            </a:r>
          </a:p>
          <a:p>
            <a:r>
              <a:rPr lang="en-US"/>
              <a:t>And then we want to maximize transformed price.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1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3801" y="295412"/>
            <a:ext cx="6795499" cy="8962888"/>
          </a:xfrm>
          <a:custGeom>
            <a:avLst/>
            <a:gdLst/>
            <a:ahLst/>
            <a:cxnLst/>
            <a:rect r="r" b="b" t="t" l="l"/>
            <a:pathLst>
              <a:path h="8962888" w="6795499">
                <a:moveTo>
                  <a:pt x="0" y="0"/>
                </a:moveTo>
                <a:lnTo>
                  <a:pt x="6795499" y="0"/>
                </a:lnTo>
                <a:lnTo>
                  <a:pt x="6795499" y="8962888"/>
                </a:lnTo>
                <a:lnTo>
                  <a:pt x="0" y="896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3450" y="2148906"/>
            <a:ext cx="10760724" cy="426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5"/>
              </a:lnSpc>
            </a:pPr>
            <a:r>
              <a:rPr lang="en-US" sz="9337" spc="-93">
                <a:solidFill>
                  <a:srgbClr val="000000"/>
                </a:solidFill>
                <a:latin typeface="Gotham"/>
              </a:rPr>
              <a:t>Renting Flats in Wrocław Selection Criteria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472805"/>
            <a:ext cx="9751135" cy="51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400" spc="208">
                <a:solidFill>
                  <a:srgbClr val="000000"/>
                </a:solidFill>
                <a:latin typeface="Gotham"/>
              </a:rPr>
              <a:t>Prepared by: ADRIANA NAUMCZUK, JOANNA STAWIK, CATALINA AYA</a:t>
            </a:r>
          </a:p>
          <a:p>
            <a:pPr algn="l">
              <a:lnSpc>
                <a:spcPts val="2170"/>
              </a:lnSpc>
            </a:pPr>
            <a:r>
              <a:rPr lang="en-US" sz="1400" spc="208">
                <a:solidFill>
                  <a:srgbClr val="000000"/>
                </a:solidFill>
                <a:latin typeface="Gotham"/>
              </a:rPr>
              <a:t>PRESCRIPTIVE ANALYTICS</a:t>
            </a:r>
            <a:r>
              <a:rPr lang="en-US" sz="1400" spc="208">
                <a:solidFill>
                  <a:srgbClr val="000000"/>
                </a:solidFill>
                <a:latin typeface="Gotham"/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905" y="315502"/>
            <a:ext cx="6012136" cy="5673434"/>
          </a:xfrm>
          <a:custGeom>
            <a:avLst/>
            <a:gdLst/>
            <a:ahLst/>
            <a:cxnLst/>
            <a:rect r="r" b="b" t="t" l="l"/>
            <a:pathLst>
              <a:path h="5673434" w="6012136">
                <a:moveTo>
                  <a:pt x="0" y="0"/>
                </a:moveTo>
                <a:lnTo>
                  <a:pt x="6012137" y="0"/>
                </a:lnTo>
                <a:lnTo>
                  <a:pt x="6012137" y="5673434"/>
                </a:lnTo>
                <a:lnTo>
                  <a:pt x="0" y="5673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63" r="-3760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91042" y="2297565"/>
            <a:ext cx="6073258" cy="5691869"/>
          </a:xfrm>
          <a:custGeom>
            <a:avLst/>
            <a:gdLst/>
            <a:ahLst/>
            <a:cxnLst/>
            <a:rect r="r" b="b" t="t" l="l"/>
            <a:pathLst>
              <a:path h="5691869" w="6073258">
                <a:moveTo>
                  <a:pt x="0" y="0"/>
                </a:moveTo>
                <a:lnTo>
                  <a:pt x="6073257" y="0"/>
                </a:lnTo>
                <a:lnTo>
                  <a:pt x="6073257" y="5691870"/>
                </a:lnTo>
                <a:lnTo>
                  <a:pt x="0" y="5691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09" r="-3621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98347" y="4334484"/>
            <a:ext cx="5946498" cy="5654998"/>
          </a:xfrm>
          <a:custGeom>
            <a:avLst/>
            <a:gdLst/>
            <a:ahLst/>
            <a:cxnLst/>
            <a:rect r="r" b="b" t="t" l="l"/>
            <a:pathLst>
              <a:path h="5654998" w="5946498">
                <a:moveTo>
                  <a:pt x="0" y="0"/>
                </a:moveTo>
                <a:lnTo>
                  <a:pt x="5946497" y="0"/>
                </a:lnTo>
                <a:lnTo>
                  <a:pt x="5946497" y="5654998"/>
                </a:lnTo>
                <a:lnTo>
                  <a:pt x="0" y="5654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719" r="-3912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71595" y="620974"/>
            <a:ext cx="2555893" cy="815452"/>
          </a:xfrm>
          <a:custGeom>
            <a:avLst/>
            <a:gdLst/>
            <a:ahLst/>
            <a:cxnLst/>
            <a:rect r="r" b="b" t="t" l="l"/>
            <a:pathLst>
              <a:path h="815452" w="2555893">
                <a:moveTo>
                  <a:pt x="0" y="0"/>
                </a:moveTo>
                <a:lnTo>
                  <a:pt x="2555894" y="0"/>
                </a:lnTo>
                <a:lnTo>
                  <a:pt x="2555894" y="815452"/>
                </a:lnTo>
                <a:lnTo>
                  <a:pt x="0" y="815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5" t="-3885" r="-1509" b="-435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7955" y="7161983"/>
            <a:ext cx="3633741" cy="3125017"/>
          </a:xfrm>
          <a:custGeom>
            <a:avLst/>
            <a:gdLst/>
            <a:ahLst/>
            <a:cxnLst/>
            <a:rect r="r" b="b" t="t" l="l"/>
            <a:pathLst>
              <a:path h="3125017" w="3633741">
                <a:moveTo>
                  <a:pt x="0" y="0"/>
                </a:moveTo>
                <a:lnTo>
                  <a:pt x="3633741" y="0"/>
                </a:lnTo>
                <a:lnTo>
                  <a:pt x="3633741" y="3125017"/>
                </a:lnTo>
                <a:lnTo>
                  <a:pt x="0" y="31250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1999" y="2595291"/>
            <a:ext cx="10760724" cy="171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84"/>
              </a:lnSpc>
            </a:pPr>
            <a:r>
              <a:rPr lang="en-US" sz="11237" spc="-112">
                <a:solidFill>
                  <a:srgbClr val="1A0162"/>
                </a:solidFill>
                <a:latin typeface="Gotham Bold"/>
              </a:rPr>
              <a:t>Thank you!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249537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8">
                <a:solidFill>
                  <a:srgbClr val="1A0162"/>
                </a:solidFill>
                <a:latin typeface="Gotham"/>
              </a:rPr>
              <a:t>Questions?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0664997" y="2143715"/>
            <a:ext cx="6594303" cy="7475235"/>
          </a:xfrm>
          <a:custGeom>
            <a:avLst/>
            <a:gdLst/>
            <a:ahLst/>
            <a:cxnLst/>
            <a:rect r="r" b="b" t="t" l="l"/>
            <a:pathLst>
              <a:path h="7475235" w="6594303">
                <a:moveTo>
                  <a:pt x="6594303" y="0"/>
                </a:moveTo>
                <a:lnTo>
                  <a:pt x="0" y="0"/>
                </a:lnTo>
                <a:lnTo>
                  <a:pt x="0" y="7475235"/>
                </a:lnTo>
                <a:lnTo>
                  <a:pt x="6594303" y="7475235"/>
                </a:lnTo>
                <a:lnTo>
                  <a:pt x="65943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936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472805"/>
            <a:ext cx="9751135" cy="51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0"/>
              </a:lnSpc>
            </a:pPr>
            <a:r>
              <a:rPr lang="en-US" sz="1400" spc="208">
                <a:solidFill>
                  <a:srgbClr val="000000"/>
                </a:solidFill>
                <a:latin typeface="Gotham"/>
              </a:rPr>
              <a:t>Prepared by: ADRIANA NAUMCZUK, JOANNA STAWIK, CATALINA AYA</a:t>
            </a:r>
          </a:p>
          <a:p>
            <a:pPr algn="l">
              <a:lnSpc>
                <a:spcPts val="2170"/>
              </a:lnSpc>
            </a:pPr>
            <a:r>
              <a:rPr lang="en-US" sz="1400" spc="208">
                <a:solidFill>
                  <a:srgbClr val="000000"/>
                </a:solidFill>
                <a:latin typeface="Gotham"/>
              </a:rPr>
              <a:t>PRESCRIPTIVE ANALYTICS</a:t>
            </a:r>
            <a:r>
              <a:rPr lang="en-US" sz="1400" spc="208">
                <a:solidFill>
                  <a:srgbClr val="000000"/>
                </a:solidFill>
                <a:latin typeface="Gotha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33207" y="2984818"/>
            <a:ext cx="3031691" cy="1211189"/>
            <a:chOff x="0" y="0"/>
            <a:chExt cx="798470" cy="318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Neighbourhood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30341" y="2984818"/>
            <a:ext cx="3031691" cy="1211189"/>
            <a:chOff x="0" y="0"/>
            <a:chExt cx="798470" cy="318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4D31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Gotham"/>
                </a:rPr>
                <a:t>District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36006" y="2984818"/>
            <a:ext cx="3031691" cy="1211189"/>
            <a:chOff x="0" y="0"/>
            <a:chExt cx="798470" cy="3189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Street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019175"/>
            <a:ext cx="16230600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8">
                <a:solidFill>
                  <a:srgbClr val="000000"/>
                </a:solidFill>
                <a:latin typeface="Gotham"/>
              </a:rPr>
              <a:t>Selection of Criteria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255007" y="1367376"/>
            <a:ext cx="2956521" cy="1779288"/>
          </a:xfrm>
          <a:custGeom>
            <a:avLst/>
            <a:gdLst/>
            <a:ahLst/>
            <a:cxnLst/>
            <a:rect r="r" b="b" t="t" l="l"/>
            <a:pathLst>
              <a:path h="1779288" w="2956521">
                <a:moveTo>
                  <a:pt x="0" y="0"/>
                </a:moveTo>
                <a:lnTo>
                  <a:pt x="2956521" y="0"/>
                </a:lnTo>
                <a:lnTo>
                  <a:pt x="2956521" y="1779288"/>
                </a:lnTo>
                <a:lnTo>
                  <a:pt x="0" y="177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4227609" y="2984818"/>
            <a:ext cx="3031691" cy="1211189"/>
            <a:chOff x="0" y="0"/>
            <a:chExt cx="798470" cy="3189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Construction Status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32545" y="4672234"/>
            <a:ext cx="3031691" cy="1211189"/>
            <a:chOff x="0" y="0"/>
            <a:chExt cx="798470" cy="3189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Rent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929680" y="4672234"/>
            <a:ext cx="3031691" cy="1211189"/>
            <a:chOff x="0" y="0"/>
            <a:chExt cx="798470" cy="3189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No. Rooms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26947" y="4672234"/>
            <a:ext cx="3031691" cy="1211189"/>
            <a:chOff x="0" y="0"/>
            <a:chExt cx="798470" cy="3189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Deposit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335344" y="4672234"/>
            <a:ext cx="3031691" cy="1211189"/>
            <a:chOff x="0" y="0"/>
            <a:chExt cx="798470" cy="3189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4D31F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Gotham"/>
                </a:rPr>
                <a:t>Area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642121" y="6359672"/>
            <a:ext cx="3031691" cy="1211189"/>
            <a:chOff x="0" y="0"/>
            <a:chExt cx="798470" cy="3189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Building Type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939256" y="6359672"/>
            <a:ext cx="3031691" cy="1211189"/>
            <a:chOff x="0" y="0"/>
            <a:chExt cx="798470" cy="31899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Balcony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236523" y="6359672"/>
            <a:ext cx="3031691" cy="1211189"/>
            <a:chOff x="0" y="0"/>
            <a:chExt cx="798470" cy="31899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4D31F5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Gotham"/>
                </a:rPr>
                <a:t>Price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344920" y="6359672"/>
            <a:ext cx="3031691" cy="1211189"/>
            <a:chOff x="0" y="0"/>
            <a:chExt cx="798470" cy="31899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Floor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631884" y="8047111"/>
            <a:ext cx="3031691" cy="1211189"/>
            <a:chOff x="0" y="0"/>
            <a:chExt cx="798470" cy="31899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Alarm System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929018" y="8047111"/>
            <a:ext cx="3031691" cy="1211189"/>
            <a:chOff x="0" y="0"/>
            <a:chExt cx="798470" cy="31899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Heating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4226286" y="8047111"/>
            <a:ext cx="3031691" cy="1211189"/>
            <a:chOff x="0" y="0"/>
            <a:chExt cx="798470" cy="318996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Garage Parking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4334683" y="8047111"/>
            <a:ext cx="3031691" cy="1211189"/>
            <a:chOff x="0" y="0"/>
            <a:chExt cx="798470" cy="31899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98470" cy="318996"/>
            </a:xfrm>
            <a:custGeom>
              <a:avLst/>
              <a:gdLst/>
              <a:ahLst/>
              <a:cxnLst/>
              <a:rect r="r" b="b" t="t" l="l"/>
              <a:pathLst>
                <a:path h="318996" w="798470">
                  <a:moveTo>
                    <a:pt x="22983" y="0"/>
                  </a:moveTo>
                  <a:lnTo>
                    <a:pt x="775487" y="0"/>
                  </a:lnTo>
                  <a:cubicBezTo>
                    <a:pt x="788180" y="0"/>
                    <a:pt x="798470" y="10290"/>
                    <a:pt x="798470" y="22983"/>
                  </a:cubicBezTo>
                  <a:lnTo>
                    <a:pt x="798470" y="296013"/>
                  </a:lnTo>
                  <a:cubicBezTo>
                    <a:pt x="798470" y="308706"/>
                    <a:pt x="788180" y="318996"/>
                    <a:pt x="775487" y="318996"/>
                  </a:cubicBezTo>
                  <a:lnTo>
                    <a:pt x="22983" y="318996"/>
                  </a:lnTo>
                  <a:cubicBezTo>
                    <a:pt x="10290" y="318996"/>
                    <a:pt x="0" y="308706"/>
                    <a:pt x="0" y="296013"/>
                  </a:cubicBezTo>
                  <a:lnTo>
                    <a:pt x="0" y="22983"/>
                  </a:lnTo>
                  <a:cubicBezTo>
                    <a:pt x="0" y="10290"/>
                    <a:pt x="10290" y="0"/>
                    <a:pt x="22983" y="0"/>
                  </a:cubicBezTo>
                  <a:close/>
                </a:path>
              </a:pathLst>
            </a:custGeom>
            <a:solidFill>
              <a:srgbClr val="A8DDE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0"/>
              <a:ext cx="798470" cy="318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000000"/>
                  </a:solidFill>
                  <a:latin typeface="Gotham"/>
                </a:rPr>
                <a:t>Garden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422616" y="4797508"/>
            <a:ext cx="3636503" cy="255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spc="327">
                <a:solidFill>
                  <a:srgbClr val="000000"/>
                </a:solidFill>
                <a:latin typeface="Gotham"/>
              </a:rPr>
              <a:t>FLATS TO RENT IN WROCŁAW</a:t>
            </a:r>
          </a:p>
          <a:p>
            <a:pPr algn="l">
              <a:lnSpc>
                <a:spcPts val="3409"/>
              </a:lnSpc>
            </a:pPr>
          </a:p>
          <a:p>
            <a:pPr algn="l">
              <a:lnSpc>
                <a:spcPts val="3409"/>
              </a:lnSpc>
            </a:pPr>
            <a:r>
              <a:rPr lang="en-US" sz="2199" spc="327">
                <a:solidFill>
                  <a:srgbClr val="000000"/>
                </a:solidFill>
                <a:latin typeface="Gotham"/>
              </a:rPr>
              <a:t>scrapped from otodom.pl website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416932" y="1715656"/>
            <a:ext cx="3636503" cy="40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2199" spc="327">
                <a:solidFill>
                  <a:srgbClr val="000000"/>
                </a:solidFill>
                <a:latin typeface="Gotham"/>
              </a:rPr>
              <a:t>38 VARIABLES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33694" y="209550"/>
            <a:ext cx="3025606" cy="2866074"/>
          </a:xfrm>
          <a:custGeom>
            <a:avLst/>
            <a:gdLst/>
            <a:ahLst/>
            <a:cxnLst/>
            <a:rect r="r" b="b" t="t" l="l"/>
            <a:pathLst>
              <a:path h="2866074" w="3025606">
                <a:moveTo>
                  <a:pt x="0" y="0"/>
                </a:moveTo>
                <a:lnTo>
                  <a:pt x="3025606" y="0"/>
                </a:lnTo>
                <a:lnTo>
                  <a:pt x="3025606" y="2866074"/>
                </a:lnTo>
                <a:lnTo>
                  <a:pt x="0" y="2866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056574"/>
          <a:ext cx="16230600" cy="6201726"/>
        </p:xfrm>
        <a:graphic>
          <a:graphicData uri="http://schemas.openxmlformats.org/drawingml/2006/table">
            <a:tbl>
              <a:tblPr/>
              <a:tblGrid>
                <a:gridCol w="9238778"/>
                <a:gridCol w="1250568"/>
                <a:gridCol w="604230"/>
                <a:gridCol w="673156"/>
                <a:gridCol w="1203887"/>
                <a:gridCol w="1162061"/>
                <a:gridCol w="743806"/>
                <a:gridCol w="1354114"/>
              </a:tblGrid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Link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District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Price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Area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Price_Trans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District_val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Choice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Class(Binary)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https://www.otodom.pl/pl/oferta/pokoj-w-centrum-ID4n6Q6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Psie Pole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1100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65,00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2400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50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N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5721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https://www.otodom.pl/pl/oferta/pokoje-do-wynajecia-w-mieszkaniu-dwupokojowym-ID4nQ8r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Srodmiescie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1500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48,50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2000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90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https://www.otodom.pl/pl/oferta/dwa-pokoje-klimatyzacja-ul-pereca-ID4oA6t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Fabryczna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1900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52,00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1600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60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https://www.otodom.pl/pl/oferta/duze-studio-40m-osobna-sypialnia-ul-augustowska-ID34dzU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Fabryczna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1950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1550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60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https://www.otodom.pl/pl/oferta/wynajme-50-mkw-2-pokoje-wroclaw-srodmiescie-ID48xvk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Srodmiescie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2100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50,00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1400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90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https://www.otodom.pl/pl/oferta/dwupokojowe-sloneczne-40m2-centrum-ID3DJaY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Srodmiescie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2100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1400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90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https://www.otodom.pl/pl/oferta/2pok-45-m2-ul-czackiego-srodmiescie-parking-ID4ot4J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Srodmiescie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2200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45,00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1300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90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https://www.otodom.pl/pl/oferta/2-pokoje-osobna-kuchnia-pierwszy-najem-ID4oMOV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Fabryczna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2300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47,00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1200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60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N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https://www.otodom.pl/pl/oferta/2-oddzielne-pokoje-biskupin-ua-ID4oJHk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Srodmiescie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2400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47,00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1100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90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https://www.otodom.pl/pl/oferta/2-pok-balkon-garaz-ogrody-hallera-ID4oQeX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Fabryczna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2600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900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60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https://www.otodom.pl/pl/oferta/2-pok-balkon-komorka-lok-kukuczki-8-ID4oNW4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Krzyki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2400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1100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70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4691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https://www.otodom.pl/pl/oferta/2-pok-balkon-ogrzew-miejskie-kolo-fatu-ID4oEMu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Fabryczna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2300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40,00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1200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60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28575" marR="28575" marT="28575" marB="28575" anchor="ctr">
                    <a:lnL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916930" y="1222077"/>
            <a:ext cx="16230600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8">
                <a:solidFill>
                  <a:srgbClr val="000000"/>
                </a:solidFill>
                <a:latin typeface="Gotham"/>
              </a:rPr>
              <a:t>Dataset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29580" y="1909034"/>
            <a:ext cx="3636503" cy="40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2199" spc="327">
                <a:solidFill>
                  <a:srgbClr val="000000"/>
                </a:solidFill>
                <a:latin typeface="Gotham"/>
              </a:rPr>
              <a:t>979 FLATS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3858" y="2786906"/>
            <a:ext cx="7250142" cy="598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9"/>
              </a:lnSpc>
            </a:pPr>
            <a:r>
              <a:rPr lang="en-US" sz="6399" spc="-198">
                <a:solidFill>
                  <a:srgbClr val="000000"/>
                </a:solidFill>
                <a:latin typeface="Gotham Bold"/>
              </a:rPr>
              <a:t>Price</a:t>
            </a:r>
          </a:p>
          <a:p>
            <a:pPr algn="ctr">
              <a:lnSpc>
                <a:spcPts val="9599"/>
              </a:lnSpc>
            </a:pPr>
          </a:p>
          <a:p>
            <a:pPr algn="ctr">
              <a:lnSpc>
                <a:spcPts val="9599"/>
              </a:lnSpc>
            </a:pPr>
            <a:r>
              <a:rPr lang="en-US" sz="6399" spc="-198">
                <a:solidFill>
                  <a:srgbClr val="000000"/>
                </a:solidFill>
                <a:latin typeface="Gotham Bold"/>
              </a:rPr>
              <a:t>Area</a:t>
            </a:r>
          </a:p>
          <a:p>
            <a:pPr algn="ctr">
              <a:lnSpc>
                <a:spcPts val="9599"/>
              </a:lnSpc>
            </a:pPr>
          </a:p>
          <a:p>
            <a:pPr algn="ctr" marL="0" indent="0" lvl="0">
              <a:lnSpc>
                <a:spcPts val="9599"/>
              </a:lnSpc>
            </a:pPr>
            <a:r>
              <a:rPr lang="en-US" sz="6399" spc="-198">
                <a:solidFill>
                  <a:srgbClr val="000000"/>
                </a:solidFill>
                <a:latin typeface="Gotham Bold"/>
              </a:rPr>
              <a:t>District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2406432" y="5677746"/>
            <a:ext cx="1354452" cy="384807"/>
          </a:xfrm>
          <a:custGeom>
            <a:avLst/>
            <a:gdLst/>
            <a:ahLst/>
            <a:cxnLst/>
            <a:rect r="r" b="b" t="t" l="l"/>
            <a:pathLst>
              <a:path h="384807" w="1354452">
                <a:moveTo>
                  <a:pt x="0" y="0"/>
                </a:moveTo>
                <a:lnTo>
                  <a:pt x="1354452" y="0"/>
                </a:lnTo>
                <a:lnTo>
                  <a:pt x="1354452" y="384807"/>
                </a:lnTo>
                <a:lnTo>
                  <a:pt x="0" y="384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2406432" y="7983642"/>
            <a:ext cx="1354452" cy="384807"/>
          </a:xfrm>
          <a:custGeom>
            <a:avLst/>
            <a:gdLst/>
            <a:ahLst/>
            <a:cxnLst/>
            <a:rect r="r" b="b" t="t" l="l"/>
            <a:pathLst>
              <a:path h="384807" w="1354452">
                <a:moveTo>
                  <a:pt x="0" y="0"/>
                </a:moveTo>
                <a:lnTo>
                  <a:pt x="1354452" y="0"/>
                </a:lnTo>
                <a:lnTo>
                  <a:pt x="1354452" y="384807"/>
                </a:lnTo>
                <a:lnTo>
                  <a:pt x="0" y="384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2406432" y="3370794"/>
            <a:ext cx="1354452" cy="384807"/>
          </a:xfrm>
          <a:custGeom>
            <a:avLst/>
            <a:gdLst/>
            <a:ahLst/>
            <a:cxnLst/>
            <a:rect r="r" b="b" t="t" l="l"/>
            <a:pathLst>
              <a:path h="384807" w="1354452">
                <a:moveTo>
                  <a:pt x="0" y="0"/>
                </a:moveTo>
                <a:lnTo>
                  <a:pt x="1354452" y="0"/>
                </a:lnTo>
                <a:lnTo>
                  <a:pt x="1354452" y="384807"/>
                </a:lnTo>
                <a:lnTo>
                  <a:pt x="0" y="384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7228" y="258912"/>
            <a:ext cx="2586844" cy="2191763"/>
          </a:xfrm>
          <a:custGeom>
            <a:avLst/>
            <a:gdLst/>
            <a:ahLst/>
            <a:cxnLst/>
            <a:rect r="r" b="b" t="t" l="l"/>
            <a:pathLst>
              <a:path h="2191763" w="2586844">
                <a:moveTo>
                  <a:pt x="0" y="0"/>
                </a:moveTo>
                <a:lnTo>
                  <a:pt x="2586844" y="0"/>
                </a:lnTo>
                <a:lnTo>
                  <a:pt x="2586844" y="2191762"/>
                </a:lnTo>
                <a:lnTo>
                  <a:pt x="0" y="21917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913788" y="2450674"/>
          <a:ext cx="5813724" cy="6965495"/>
        </p:xfrm>
        <a:graphic>
          <a:graphicData uri="http://schemas.openxmlformats.org/drawingml/2006/table">
            <a:tbl>
              <a:tblPr/>
              <a:tblGrid>
                <a:gridCol w="3035731"/>
                <a:gridCol w="2777992"/>
              </a:tblGrid>
              <a:tr h="979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otham"/>
                        </a:rPr>
                        <a:t>District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Gotham"/>
                        </a:rPr>
                        <a:t>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</a:tr>
              <a:tr h="8551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Stare Miasto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80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8551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Środmiescie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90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8551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Krzyki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70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8551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Siechnice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25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8551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Kobierzyce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20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8551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Fabryczna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60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8551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Psie Pole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9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otham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28700" y="819046"/>
            <a:ext cx="16230600" cy="92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 spc="-186">
                <a:solidFill>
                  <a:srgbClr val="000000"/>
                </a:solidFill>
                <a:latin typeface="Gotham"/>
              </a:rPr>
              <a:t>Data Transformation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40941"/>
            <a:ext cx="16230600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8">
                <a:solidFill>
                  <a:srgbClr val="000000"/>
                </a:solidFill>
                <a:latin typeface="Gotham"/>
              </a:rPr>
              <a:t>Training Data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58373" y="3227898"/>
            <a:ext cx="3636503" cy="40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2199" spc="327">
                <a:solidFill>
                  <a:srgbClr val="000000"/>
                </a:solidFill>
                <a:latin typeface="Gotham"/>
              </a:rPr>
              <a:t>33 FLATS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223839"/>
            <a:ext cx="16230600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8">
                <a:solidFill>
                  <a:srgbClr val="000000"/>
                </a:solidFill>
                <a:latin typeface="Gotham"/>
              </a:rPr>
              <a:t>Testing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05998" y="6910796"/>
            <a:ext cx="3636503" cy="407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9"/>
              </a:lnSpc>
            </a:pPr>
            <a:r>
              <a:rPr lang="en-US" sz="2199" spc="327">
                <a:solidFill>
                  <a:srgbClr val="000000"/>
                </a:solidFill>
                <a:latin typeface="Gotham"/>
              </a:rPr>
              <a:t>946  FLATS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023680" y="2489360"/>
            <a:ext cx="4484717" cy="5308281"/>
          </a:xfrm>
          <a:custGeom>
            <a:avLst/>
            <a:gdLst/>
            <a:ahLst/>
            <a:cxnLst/>
            <a:rect r="r" b="b" t="t" l="l"/>
            <a:pathLst>
              <a:path h="5308281" w="4484717">
                <a:moveTo>
                  <a:pt x="0" y="0"/>
                </a:moveTo>
                <a:lnTo>
                  <a:pt x="4484717" y="0"/>
                </a:lnTo>
                <a:lnTo>
                  <a:pt x="4484717" y="5308280"/>
                </a:lnTo>
                <a:lnTo>
                  <a:pt x="0" y="530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27622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6159" y="1345619"/>
            <a:ext cx="15367188" cy="379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9"/>
              </a:lnSpc>
            </a:pPr>
            <a:r>
              <a:rPr lang="en-US" sz="2199" spc="327">
                <a:solidFill>
                  <a:srgbClr val="000000"/>
                </a:solidFill>
                <a:latin typeface="Gotham Bold"/>
              </a:rPr>
              <a:t> </a:t>
            </a:r>
          </a:p>
          <a:p>
            <a:pPr algn="just">
              <a:lnSpc>
                <a:spcPts val="3409"/>
              </a:lnSpc>
            </a:pPr>
            <a:r>
              <a:rPr lang="en-US" sz="2199" spc="327">
                <a:solidFill>
                  <a:srgbClr val="000000"/>
                </a:solidFill>
                <a:latin typeface="Gotham"/>
              </a:rPr>
              <a:t>OVERWHELMING NUMBER OF FLAT RENTAL OPTIONS IN WROCŁAW MAKES EFFICIENT SELECTION DIFFICULT.</a:t>
            </a:r>
          </a:p>
          <a:p>
            <a:pPr algn="just">
              <a:lnSpc>
                <a:spcPts val="3409"/>
              </a:lnSpc>
            </a:pPr>
          </a:p>
          <a:p>
            <a:pPr algn="just">
              <a:lnSpc>
                <a:spcPts val="340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409"/>
              </a:lnSpc>
            </a:pPr>
          </a:p>
          <a:p>
            <a:pPr algn="just">
              <a:lnSpc>
                <a:spcPts val="3409"/>
              </a:lnSpc>
            </a:pPr>
            <a:r>
              <a:rPr lang="en-US" sz="2199" spc="327">
                <a:solidFill>
                  <a:srgbClr val="000000"/>
                </a:solidFill>
                <a:latin typeface="Gotham"/>
              </a:rPr>
              <a:t>IDENTIFY A SHORTLIST OF THE MOST PROMISING OPTIONS BASED ON PERSONAL PREFERENCES.THE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60989"/>
            <a:ext cx="2692414" cy="63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30">
                <a:solidFill>
                  <a:srgbClr val="000000"/>
                </a:solidFill>
                <a:latin typeface="Gotham"/>
              </a:rPr>
              <a:t>Objective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39953" y="6802834"/>
            <a:ext cx="3658004" cy="3139232"/>
          </a:xfrm>
          <a:custGeom>
            <a:avLst/>
            <a:gdLst/>
            <a:ahLst/>
            <a:cxnLst/>
            <a:rect r="r" b="b" t="t" l="l"/>
            <a:pathLst>
              <a:path h="3139232" w="3658004">
                <a:moveTo>
                  <a:pt x="0" y="0"/>
                </a:moveTo>
                <a:lnTo>
                  <a:pt x="3658003" y="0"/>
                </a:lnTo>
                <a:lnTo>
                  <a:pt x="3658003" y="3139232"/>
                </a:lnTo>
                <a:lnTo>
                  <a:pt x="0" y="3139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63189" y="6279514"/>
            <a:ext cx="11890159" cy="297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09"/>
              </a:lnSpc>
              <a:spcBef>
                <a:spcPct val="0"/>
              </a:spcBef>
            </a:pPr>
          </a:p>
          <a:p>
            <a:pPr algn="just" marL="474976" indent="-237488" lvl="1">
              <a:lnSpc>
                <a:spcPts val="3409"/>
              </a:lnSpc>
              <a:buFont typeface="Arial"/>
              <a:buChar char="•"/>
            </a:pPr>
            <a:r>
              <a:rPr lang="en-US" sz="2199" spc="327" strike="noStrike" u="none">
                <a:solidFill>
                  <a:srgbClr val="000000"/>
                </a:solidFill>
                <a:latin typeface="Gotham"/>
              </a:rPr>
              <a:t>SAVE TIME AND EFFORT BY FOCUSING ON SHORTLISTED FLATS.</a:t>
            </a:r>
          </a:p>
          <a:p>
            <a:pPr algn="just" marL="474976" indent="-237488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327" strike="noStrike" u="none">
                <a:solidFill>
                  <a:srgbClr val="000000"/>
                </a:solidFill>
                <a:latin typeface="Gotham"/>
              </a:rPr>
              <a:t>INCREASE CHANCES OF FINDING A PERFECT FIT BY PRIORITIZING PREFERENCES.</a:t>
            </a:r>
          </a:p>
          <a:p>
            <a:pPr algn="just" marL="474976" indent="-237488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327" strike="noStrike" u="none">
                <a:solidFill>
                  <a:srgbClr val="000000"/>
                </a:solidFill>
                <a:latin typeface="Gotham"/>
              </a:rPr>
              <a:t>MAKE INFORMED DECISIONS BASED ON PERSONAL PRIORITIES.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102785"/>
            <a:ext cx="2692414" cy="63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30">
                <a:solidFill>
                  <a:srgbClr val="000000"/>
                </a:solidFill>
                <a:latin typeface="Gotham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74096" y="5907631"/>
            <a:ext cx="2692414" cy="63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30">
                <a:solidFill>
                  <a:srgbClr val="000000"/>
                </a:solidFill>
                <a:latin typeface="Gotham"/>
              </a:rPr>
              <a:t>Benefits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3840" y="6525145"/>
            <a:ext cx="4834160" cy="3761855"/>
          </a:xfrm>
          <a:custGeom>
            <a:avLst/>
            <a:gdLst/>
            <a:ahLst/>
            <a:cxnLst/>
            <a:rect r="r" b="b" t="t" l="l"/>
            <a:pathLst>
              <a:path h="3761855" w="4834160">
                <a:moveTo>
                  <a:pt x="0" y="0"/>
                </a:moveTo>
                <a:lnTo>
                  <a:pt x="4834160" y="0"/>
                </a:lnTo>
                <a:lnTo>
                  <a:pt x="4834160" y="3761855"/>
                </a:lnTo>
                <a:lnTo>
                  <a:pt x="0" y="3761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96824" y="3568419"/>
          <a:ext cx="11820141" cy="5913451"/>
        </p:xfrm>
        <a:graphic>
          <a:graphicData uri="http://schemas.openxmlformats.org/drawingml/2006/table">
            <a:tbl>
              <a:tblPr/>
              <a:tblGrid>
                <a:gridCol w="2364028"/>
                <a:gridCol w="2364028"/>
                <a:gridCol w="2364028"/>
                <a:gridCol w="2364028"/>
                <a:gridCol w="2364028"/>
              </a:tblGrid>
              <a:tr h="672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Area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Price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District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Utility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Decision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DE3"/>
                    </a:solidFill>
                  </a:tcPr>
                </a:tc>
              </a:tr>
              <a:tr h="672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700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50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-1.85037170770860e-17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6450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1200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60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0.345108695652174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6450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900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80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0.586956521739131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6450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1200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60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0.345108695652174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6450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910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80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0.593478260869565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672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770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60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0.0646739130434783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6720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700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80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0.500000000000000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  <a:tr h="6450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40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790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80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0.515217391304348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Gotham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EF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706894" y="1019175"/>
            <a:ext cx="4874211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8">
                <a:solidFill>
                  <a:srgbClr val="000000"/>
                </a:solidFill>
                <a:latin typeface="Gotham"/>
              </a:rPr>
              <a:t>Accepted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25749" y="2071781"/>
            <a:ext cx="3636503" cy="55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2999" spc="446">
                <a:solidFill>
                  <a:srgbClr val="000000"/>
                </a:solidFill>
                <a:latin typeface="Gotham"/>
              </a:rPr>
              <a:t>309 FLATS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99717" y="1019175"/>
            <a:ext cx="4359583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8">
                <a:solidFill>
                  <a:srgbClr val="000000"/>
                </a:solidFill>
                <a:latin typeface="Gotham"/>
              </a:rPr>
              <a:t>Rejected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61257" y="2143098"/>
            <a:ext cx="3636503" cy="56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3000" spc="447">
                <a:solidFill>
                  <a:srgbClr val="000000"/>
                </a:solidFill>
                <a:latin typeface="Gotham"/>
              </a:rPr>
              <a:t>637  FLATS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576" y="1019175"/>
            <a:ext cx="4308707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8">
                <a:solidFill>
                  <a:srgbClr val="000000"/>
                </a:solidFill>
                <a:latin typeface="Gotham"/>
              </a:rPr>
              <a:t>Treshold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5678" y="2071781"/>
            <a:ext cx="3636503" cy="56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3000" spc="447">
                <a:solidFill>
                  <a:srgbClr val="000000"/>
                </a:solidFill>
                <a:latin typeface="Gotham"/>
              </a:rPr>
              <a:t>0.4990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165" y="4114413"/>
            <a:ext cx="6300976" cy="5143887"/>
          </a:xfrm>
          <a:custGeom>
            <a:avLst/>
            <a:gdLst/>
            <a:ahLst/>
            <a:cxnLst/>
            <a:rect r="r" b="b" t="t" l="l"/>
            <a:pathLst>
              <a:path h="5143887" w="6300976">
                <a:moveTo>
                  <a:pt x="0" y="0"/>
                </a:moveTo>
                <a:lnTo>
                  <a:pt x="6300975" y="0"/>
                </a:lnTo>
                <a:lnTo>
                  <a:pt x="6300975" y="5143887"/>
                </a:lnTo>
                <a:lnTo>
                  <a:pt x="0" y="5143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26245" y="1019175"/>
            <a:ext cx="8235510" cy="122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-248">
                <a:solidFill>
                  <a:srgbClr val="000000"/>
                </a:solidFill>
                <a:latin typeface="Gotham"/>
              </a:rPr>
              <a:t>Optimal 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25749" y="2124048"/>
            <a:ext cx="3636503" cy="66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9"/>
              </a:lnSpc>
            </a:pPr>
            <a:r>
              <a:rPr lang="en-US" sz="3599" spc="536">
                <a:solidFill>
                  <a:srgbClr val="000000"/>
                </a:solidFill>
                <a:latin typeface="Gotham"/>
              </a:rPr>
              <a:t>0.0313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59141" y="4646493"/>
            <a:ext cx="9900159" cy="180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otham"/>
              </a:rPr>
              <a:t>SMALL DEVIATION INDICATES A HIGH ACCURACY IN THE UTILITY FUNCTION ESTIMATION FOR THE TRAINING DATA. MODEL IS EFFECTIVELY CAPTURING THE RELATIONSHIPS BETWEEN THE CRITERIA (AREA, PRICE, AND DISTRICT) AND THE OVERALL UTILITY.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42730" y="3913177"/>
            <a:ext cx="5166490" cy="63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30">
                <a:solidFill>
                  <a:srgbClr val="000000"/>
                </a:solidFill>
                <a:latin typeface="Gotham"/>
              </a:rPr>
              <a:t>Model Accuracy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42730" y="7439079"/>
            <a:ext cx="4339806" cy="63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-130">
                <a:solidFill>
                  <a:srgbClr val="000000"/>
                </a:solidFill>
                <a:latin typeface="Gotham"/>
              </a:rPr>
              <a:t>Model Validity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59141" y="8172531"/>
            <a:ext cx="9900159" cy="108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otham"/>
              </a:rPr>
              <a:t>LOW DEVIATION SUPPORTS THAT THE TRANSFORMATION AND THE APPLIED METHODOLOGY ARE VALID FOR THE GIVEN DATA.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563" y="395734"/>
            <a:ext cx="2937006" cy="3998400"/>
          </a:xfrm>
          <a:custGeom>
            <a:avLst/>
            <a:gdLst/>
            <a:ahLst/>
            <a:cxnLst/>
            <a:rect r="r" b="b" t="t" l="l"/>
            <a:pathLst>
              <a:path h="3998400" w="2937006">
                <a:moveTo>
                  <a:pt x="0" y="0"/>
                </a:moveTo>
                <a:lnTo>
                  <a:pt x="2937006" y="0"/>
                </a:lnTo>
                <a:lnTo>
                  <a:pt x="2937006" y="3998400"/>
                </a:lnTo>
                <a:lnTo>
                  <a:pt x="0" y="399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9563" y="8489817"/>
            <a:ext cx="2408679" cy="768483"/>
          </a:xfrm>
          <a:custGeom>
            <a:avLst/>
            <a:gdLst/>
            <a:ahLst/>
            <a:cxnLst/>
            <a:rect r="r" b="b" t="t" l="l"/>
            <a:pathLst>
              <a:path h="768483" w="2408679">
                <a:moveTo>
                  <a:pt x="0" y="0"/>
                </a:moveTo>
                <a:lnTo>
                  <a:pt x="2408679" y="0"/>
                </a:lnTo>
                <a:lnTo>
                  <a:pt x="2408679" y="768483"/>
                </a:lnTo>
                <a:lnTo>
                  <a:pt x="0" y="768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5" t="-3885" r="-1509" b="-43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9754" y="1028700"/>
            <a:ext cx="13549820" cy="8294460"/>
          </a:xfrm>
          <a:custGeom>
            <a:avLst/>
            <a:gdLst/>
            <a:ahLst/>
            <a:cxnLst/>
            <a:rect r="r" b="b" t="t" l="l"/>
            <a:pathLst>
              <a:path h="8294460" w="13549820">
                <a:moveTo>
                  <a:pt x="0" y="0"/>
                </a:moveTo>
                <a:lnTo>
                  <a:pt x="13549820" y="0"/>
                </a:lnTo>
                <a:lnTo>
                  <a:pt x="13549820" y="8294460"/>
                </a:lnTo>
                <a:lnTo>
                  <a:pt x="0" y="8294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1558710" y="4892044"/>
            <a:ext cx="3212807" cy="50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2"/>
              </a:lnSpc>
            </a:pPr>
            <a:r>
              <a:rPr lang="en-US" sz="2727" spc="-84">
                <a:solidFill>
                  <a:srgbClr val="000000"/>
                </a:solidFill>
                <a:latin typeface="Gotham"/>
              </a:rPr>
              <a:t>OVERALL UTILITY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9541" y="3451371"/>
            <a:ext cx="1590466" cy="44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2400" spc="-74">
                <a:solidFill>
                  <a:srgbClr val="000000"/>
                </a:solidFill>
                <a:latin typeface="Gotham"/>
              </a:rPr>
              <a:t>AREA (C1)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14234" y="6300705"/>
            <a:ext cx="1701080" cy="44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2400" spc="-74">
                <a:solidFill>
                  <a:srgbClr val="000000"/>
                </a:solidFill>
                <a:latin typeface="Gotham"/>
              </a:rPr>
              <a:t>PRICE (C2)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65352" y="9237435"/>
            <a:ext cx="2198844" cy="44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2400" spc="-74">
                <a:solidFill>
                  <a:srgbClr val="000000"/>
                </a:solidFill>
                <a:latin typeface="Gotham"/>
              </a:rPr>
              <a:t>DISTRICT (C3)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DAGEu-gWp6w</dc:identifier>
  <dcterms:modified xsi:type="dcterms:W3CDTF">2011-08-01T06:04:30Z</dcterms:modified>
  <cp:revision>1</cp:revision>
  <dc:title>Selection of Houses Criteria</dc:title>
</cp:coreProperties>
</file>